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7" r:id="rId2"/>
  </p:sldMasterIdLst>
  <p:notesMasterIdLst>
    <p:notesMasterId r:id="rId11"/>
  </p:notesMasterIdLst>
  <p:handoutMasterIdLst>
    <p:handoutMasterId r:id="rId12"/>
  </p:handoutMasterIdLst>
  <p:sldIdLst>
    <p:sldId id="414" r:id="rId3"/>
    <p:sldId id="382" r:id="rId4"/>
    <p:sldId id="415" r:id="rId5"/>
    <p:sldId id="416" r:id="rId6"/>
    <p:sldId id="417" r:id="rId7"/>
    <p:sldId id="418" r:id="rId8"/>
    <p:sldId id="419" r:id="rId9"/>
    <p:sldId id="420" r:id="rId10"/>
  </p:sldIdLst>
  <p:sldSz cx="9144000" cy="6858000" type="screen4x3"/>
  <p:notesSz cx="9926638" cy="67976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BCE"/>
    <a:srgbClr val="FBF0D1"/>
    <a:srgbClr val="F7EDD5"/>
    <a:srgbClr val="F4ECD8"/>
    <a:srgbClr val="F4E9D8"/>
    <a:srgbClr val="F3E6D9"/>
    <a:srgbClr val="F0E6DC"/>
    <a:srgbClr val="FFCCCC"/>
    <a:srgbClr val="FFCC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3" autoAdjust="0"/>
    <p:restoredTop sz="94660"/>
  </p:normalViewPr>
  <p:slideViewPr>
    <p:cSldViewPr snapToGrid="0">
      <p:cViewPr>
        <p:scale>
          <a:sx n="52" d="100"/>
          <a:sy n="52" d="100"/>
        </p:scale>
        <p:origin x="1128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notesViewPr>
    <p:cSldViewPr snapToGrid="0">
      <p:cViewPr varScale="1">
        <p:scale>
          <a:sx n="73" d="100"/>
          <a:sy n="73" d="100"/>
        </p:scale>
        <p:origin x="91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de l'en-tête 1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9926638" cy="10515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5F00F4DD-C552-4211-8B0A-F432D699FE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E0880B-CBF2-4EB9-AD4F-461007E54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744385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02D7E-BE78-4F9D-91F0-C07342F60FDB}" type="datetimeFigureOut">
              <a:rPr lang="fr-FR" smtClean="0"/>
              <a:t>23/06/2022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50900"/>
            <a:ext cx="3055938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2800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A3EB3-EBA7-4A76-9BD1-729162596B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15921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435350" y="850900"/>
            <a:ext cx="3055938" cy="229235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A3EB3-EBA7-4A76-9BD1-729162596B92}" type="slidenum">
              <a:rPr lang="fr-FR" smtClean="0"/>
              <a:t>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841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565564"/>
            <a:ext cx="7886700" cy="4724870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68490" y="6547849"/>
            <a:ext cx="2057400" cy="213996"/>
          </a:xfrm>
        </p:spPr>
        <p:txBody>
          <a:bodyPr/>
          <a:lstStyle/>
          <a:p>
            <a:r>
              <a:rPr lang="fr-FR" dirty="0" smtClean="0"/>
              <a:t>01/07/2022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28650" y="6534907"/>
            <a:ext cx="1177290" cy="213996"/>
          </a:xfrm>
        </p:spPr>
        <p:txBody>
          <a:bodyPr/>
          <a:lstStyle/>
          <a:p>
            <a:r>
              <a:rPr lang="fr-FR" dirty="0" smtClean="0"/>
              <a:t>AG 202é – 01/0672021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579620" y="6507479"/>
            <a:ext cx="240030" cy="272659"/>
          </a:xfrm>
        </p:spPr>
        <p:txBody>
          <a:bodyPr/>
          <a:lstStyle>
            <a:lvl1pPr>
              <a:defRPr sz="1600" b="1"/>
            </a:lvl1pPr>
          </a:lstStyle>
          <a:p>
            <a:fld id="{FA8FD78D-6358-4363-AF3E-49FF409A6F1D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06487"/>
            <a:ext cx="9143999" cy="159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2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"/>
            <a:ext cx="9144000" cy="1598203"/>
          </a:xfrm>
          <a:prstGeom prst="rect">
            <a:avLst/>
          </a:prstGeom>
        </p:spPr>
      </p:pic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4D898DF6-5E47-4B4A-9406-599EC0C098F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234045" y="3218259"/>
            <a:ext cx="3881005" cy="1312178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400"/>
            </a:lvl1pPr>
            <a:lvl2pPr>
              <a:defRPr/>
            </a:lvl2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dirty="0"/>
              <a:t>Remerciement 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046935B-CB47-4629-B958-68DB903F9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24/06/2021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CBDF31F-82D7-4887-A11A-010F884C2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AG 2021 – 24/06/2021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53D7CFD-0BBB-452D-A02F-B196BF223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7183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441B4E51-821C-47C9-8828-6F3811D2239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17"/>
          <a:stretch/>
        </p:blipFill>
        <p:spPr>
          <a:xfrm>
            <a:off x="0" y="113197"/>
            <a:ext cx="9144000" cy="903687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231D466F-84C9-4CF2-A285-24B50D5E6B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8256"/>
            <a:ext cx="6276109" cy="662782"/>
          </a:xfrm>
        </p:spPr>
        <p:txBody>
          <a:bodyPr>
            <a:normAutofit/>
          </a:bodyPr>
          <a:lstStyle>
            <a:lvl1pPr>
              <a:defRPr sz="4400">
                <a:latin typeface="+mn-lt"/>
              </a:defRPr>
            </a:lvl1pPr>
          </a:lstStyle>
          <a:p>
            <a:r>
              <a:rPr lang="fr-FR" dirty="0"/>
              <a:t>TITRE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4E3D05-C284-4433-A016-94A71245A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fr-FR" dirty="0" smtClean="0"/>
              <a:t>24/06/2021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3C29F5-7112-43CB-8234-F03035F5E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AG 2021 – 24/06/2021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96C305-2BD1-423D-8B6C-5C4169647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5EEAAA5-D4BA-42AF-BA8C-857F5166E6F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BC4C97B9-6DA3-468A-9155-5AA40F4F5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7255"/>
            <a:ext cx="7886700" cy="4724870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6D33747F-E354-47D3-BE7B-0770AB3AC35F}"/>
              </a:ext>
            </a:extLst>
          </p:cNvPr>
          <p:cNvCxnSpPr>
            <a:cxnSpLocks/>
          </p:cNvCxnSpPr>
          <p:nvPr userDrawn="1"/>
        </p:nvCxnSpPr>
        <p:spPr>
          <a:xfrm>
            <a:off x="284018" y="6327855"/>
            <a:ext cx="8624455" cy="28496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2804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24/06/2021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AG 2021 – 24/06/2021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FD78D-6358-4363-AF3E-49FF409A6F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4171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96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4B7DEDF-C35B-4988-B8C3-9C6F5913B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3452A77-A1B1-4DD6-BDA9-EFC413144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3BD62B-54F9-4CC0-BD84-3B0C68CBEE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24/06/2021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7106EA-FAF2-4255-8B4B-680CC89200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AG 2021 – 24/06/2021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543520-CF0C-4874-9A8A-A0E0504367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EAAA5-D4BA-42AF-BA8C-857F5166E6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700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 idx="4294967295"/>
          </p:nvPr>
        </p:nvSpPr>
        <p:spPr>
          <a:xfrm>
            <a:off x="611119" y="1850138"/>
            <a:ext cx="8174037" cy="1798637"/>
          </a:xfrm>
        </p:spPr>
        <p:txBody>
          <a:bodyPr>
            <a:normAutofit/>
          </a:bodyPr>
          <a:lstStyle/>
          <a:p>
            <a:pPr algn="ctr"/>
            <a:r>
              <a:rPr lang="fr-FR" sz="3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7. </a:t>
            </a:r>
            <a:r>
              <a:rPr lang="fr-FR" sz="32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Guide formation 1.3 </a:t>
            </a:r>
            <a:br>
              <a:rPr lang="fr-FR" sz="32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fr-FR" sz="3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ADR </a:t>
            </a:r>
            <a:r>
              <a:rPr lang="fr-FR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RID ADN </a:t>
            </a:r>
            <a:r>
              <a:rPr lang="fr-FR" sz="3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et </a:t>
            </a:r>
            <a:r>
              <a:rPr lang="fr-FR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arrêté TMD</a:t>
            </a:r>
            <a:endParaRPr lang="fr-FR" sz="6600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915919" y="3823370"/>
            <a:ext cx="7470183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1" name="Espace réservé du contenu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203" y="6294857"/>
            <a:ext cx="1680860" cy="56314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B4662BA-4D20-4E85-BA87-3255E17062EE}"/>
              </a:ext>
            </a:extLst>
          </p:cNvPr>
          <p:cNvSpPr/>
          <p:nvPr/>
        </p:nvSpPr>
        <p:spPr>
          <a:xfrm>
            <a:off x="7055224" y="6040333"/>
            <a:ext cx="2088776" cy="772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3028950" y="6509581"/>
            <a:ext cx="3086100" cy="211895"/>
          </a:xfrm>
        </p:spPr>
        <p:txBody>
          <a:bodyPr/>
          <a:lstStyle/>
          <a:p>
            <a:r>
              <a:rPr lang="fr-FR" dirty="0"/>
              <a:t>AG 2022 – 01/07/2022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9877A71-9BAF-4E77-BEE2-15F2D2CFC9CF}"/>
              </a:ext>
            </a:extLst>
          </p:cNvPr>
          <p:cNvSpPr txBox="1"/>
          <p:nvPr/>
        </p:nvSpPr>
        <p:spPr>
          <a:xfrm>
            <a:off x="3810001" y="4612625"/>
            <a:ext cx="5656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Lyon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0F8E41B-D773-49E6-8263-7CDF7425E10C}"/>
              </a:ext>
            </a:extLst>
          </p:cNvPr>
          <p:cNvSpPr txBox="1"/>
          <p:nvPr/>
        </p:nvSpPr>
        <p:spPr>
          <a:xfrm>
            <a:off x="1849465" y="4631409"/>
            <a:ext cx="1960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Lieu: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5E39A0D-CB8E-4F00-BA35-E5499C86CE8D}"/>
              </a:ext>
            </a:extLst>
          </p:cNvPr>
          <p:cNvSpPr txBox="1"/>
          <p:nvPr/>
        </p:nvSpPr>
        <p:spPr>
          <a:xfrm>
            <a:off x="1849464" y="5357857"/>
            <a:ext cx="5656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Date</a:t>
            </a:r>
            <a:r>
              <a:rPr lang="fr-FR" dirty="0"/>
              <a:t>: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612C8042-4C8C-44B5-9C7F-AFC7780819E5}"/>
              </a:ext>
            </a:extLst>
          </p:cNvPr>
          <p:cNvSpPr txBox="1"/>
          <p:nvPr/>
        </p:nvSpPr>
        <p:spPr>
          <a:xfrm>
            <a:off x="3810001" y="5320289"/>
            <a:ext cx="5656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01 Juillet 2022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9BDAD9D-24E8-4196-8EC3-6B68B018D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6772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7">
            <a:extLst>
              <a:ext uri="{FF2B5EF4-FFF2-40B4-BE49-F238E27FC236}">
                <a16:creationId xmlns:a16="http://schemas.microsoft.com/office/drawing/2014/main" id="{22058666-2671-4A49-980C-9EB211CCE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268" y="3558817"/>
            <a:ext cx="8673465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2400" b="1" dirty="0"/>
              <a:t>		</a:t>
            </a:r>
            <a:endParaRPr lang="fr-FR" altLang="fr-FR" sz="2400" b="1" dirty="0" smtClean="0"/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6113463" algn="r"/>
              </a:tabLst>
            </a:pPr>
            <a:r>
              <a:rPr lang="fr-FR" altLang="fr-FR" sz="2200" b="1" dirty="0" smtClean="0"/>
              <a:t>C’est quoi la formation 1.3 ?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6113463" algn="r"/>
              </a:tabLst>
            </a:pPr>
            <a:r>
              <a:rPr lang="fr-FR" altLang="fr-FR" sz="2200" b="1" dirty="0" smtClean="0"/>
              <a:t>A qui est destinée la formation 1.3 ?</a:t>
            </a:r>
            <a:endParaRPr lang="fr-FR" altLang="fr-FR" sz="2200" b="1" dirty="0"/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6113463" algn="r"/>
              </a:tabLst>
            </a:pPr>
            <a:r>
              <a:rPr lang="fr-FR" altLang="fr-FR" sz="2200" b="1" dirty="0" smtClean="0"/>
              <a:t>Comment peut-on réaliser la formation ?</a:t>
            </a:r>
            <a:endParaRPr lang="fr-FR" altLang="fr-FR" sz="2200" b="1" dirty="0"/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6113463" algn="r"/>
              </a:tabLst>
            </a:pPr>
            <a:r>
              <a:rPr lang="fr-FR" altLang="fr-FR" sz="2200" b="1" dirty="0" smtClean="0"/>
              <a:t>Quelle périodicité pour le recyclage ? 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6113463" algn="r"/>
              </a:tabLst>
            </a:pPr>
            <a:r>
              <a:rPr lang="fr-FR" altLang="fr-FR" sz="2200" b="1" dirty="0" smtClean="0"/>
              <a:t>Qui peut animer la formation 1.3</a:t>
            </a:r>
            <a:r>
              <a:rPr lang="fr-FR" altLang="fr-FR" sz="2200" b="1" dirty="0"/>
              <a:t> </a:t>
            </a:r>
            <a:r>
              <a:rPr lang="fr-FR" altLang="fr-FR" sz="2200" b="1" dirty="0" smtClean="0"/>
              <a:t>?</a:t>
            </a:r>
            <a:endParaRPr lang="fr-FR" altLang="fr-FR" sz="2200" b="1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7C122C2F-5DEF-4A50-B02B-A893D6481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t>2</a:t>
            </a:fld>
            <a:endParaRPr lang="fr-FR" dirty="0"/>
          </a:p>
        </p:txBody>
      </p:sp>
      <p:sp>
        <p:nvSpPr>
          <p:cNvPr id="6" name="Espace réservé du pied de page 6">
            <a:extLst>
              <a:ext uri="{FF2B5EF4-FFF2-40B4-BE49-F238E27FC236}">
                <a16:creationId xmlns:a16="http://schemas.microsoft.com/office/drawing/2014/main" id="{6831844B-D5C9-4413-93C9-215AB8979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509581"/>
            <a:ext cx="3086100" cy="211895"/>
          </a:xfrm>
        </p:spPr>
        <p:txBody>
          <a:bodyPr/>
          <a:lstStyle/>
          <a:p>
            <a:r>
              <a:rPr lang="fr-FR" dirty="0"/>
              <a:t>AG 2022 – 01/07/2022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t="18730" b="15655"/>
          <a:stretch/>
        </p:blipFill>
        <p:spPr>
          <a:xfrm>
            <a:off x="68580" y="1645920"/>
            <a:ext cx="9006840" cy="204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99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62890" y="1565564"/>
            <a:ext cx="5452110" cy="47248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b="1" dirty="0"/>
              <a:t>1/ La </a:t>
            </a:r>
            <a:r>
              <a:rPr lang="fr-FR" sz="3200" b="1" dirty="0"/>
              <a:t>formation 1.3 c’est </a:t>
            </a:r>
            <a:r>
              <a:rPr lang="fr-FR" sz="3200" b="1" dirty="0"/>
              <a:t>:</a:t>
            </a:r>
          </a:p>
          <a:p>
            <a:pPr marL="0" indent="0">
              <a:buNone/>
            </a:pPr>
            <a:endParaRPr lang="fr-FR" dirty="0"/>
          </a:p>
          <a:p>
            <a:pPr lvl="1"/>
            <a:r>
              <a:rPr lang="fr-FR" sz="2800" dirty="0"/>
              <a:t>Une double obligation : </a:t>
            </a:r>
          </a:p>
          <a:p>
            <a:pPr lvl="2"/>
            <a:r>
              <a:rPr lang="fr-FR" sz="2800" dirty="0"/>
              <a:t>Code du travail </a:t>
            </a:r>
          </a:p>
          <a:p>
            <a:pPr lvl="2"/>
            <a:r>
              <a:rPr lang="fr-FR" sz="2800" dirty="0"/>
              <a:t>Réglementation T.M.D</a:t>
            </a:r>
            <a:r>
              <a:rPr lang="fr-FR" sz="2800" dirty="0" smtClean="0"/>
              <a:t>.</a:t>
            </a:r>
          </a:p>
          <a:p>
            <a:pPr lvl="2"/>
            <a:endParaRPr lang="fr-FR" sz="2800" dirty="0"/>
          </a:p>
          <a:p>
            <a:pPr lvl="1"/>
            <a:r>
              <a:rPr lang="fr-FR" sz="2800" dirty="0"/>
              <a:t>Une mesure de prévention </a:t>
            </a:r>
            <a:endParaRPr lang="fr-FR" sz="2800" dirty="0" smtClean="0"/>
          </a:p>
          <a:p>
            <a:pPr lvl="1"/>
            <a:endParaRPr lang="fr-FR" sz="2800" dirty="0"/>
          </a:p>
          <a:p>
            <a:pPr lvl="1"/>
            <a:r>
              <a:rPr lang="fr-FR" sz="2800" dirty="0"/>
              <a:t>Un indicateur pour le CSTMD </a:t>
            </a:r>
          </a:p>
          <a:p>
            <a:pPr lvl="1"/>
            <a:endParaRPr lang="fr-FR" sz="2800" dirty="0" smtClean="0"/>
          </a:p>
          <a:p>
            <a:pPr lvl="1"/>
            <a:endParaRPr lang="fr-FR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pPr/>
              <a:t>3</a:t>
            </a:fld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/>
          <a:srcRect r="12182"/>
          <a:stretch/>
        </p:blipFill>
        <p:spPr>
          <a:xfrm>
            <a:off x="5879999" y="1484947"/>
            <a:ext cx="3157321" cy="3742373"/>
          </a:xfrm>
          <a:prstGeom prst="rect">
            <a:avLst/>
          </a:prstGeom>
        </p:spPr>
      </p:pic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043C29F5-7112-43CB-8234-F03035F5E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6492875"/>
            <a:ext cx="3086100" cy="365125"/>
          </a:xfrm>
        </p:spPr>
        <p:txBody>
          <a:bodyPr/>
          <a:lstStyle/>
          <a:p>
            <a:pPr algn="r"/>
            <a:r>
              <a:rPr lang="fr-FR" dirty="0" smtClean="0"/>
              <a:t>AG ACSTMD 2022 </a:t>
            </a:r>
            <a:endParaRPr lang="fr-FR" dirty="0"/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043C29F5-7112-43CB-8234-F03035F5E65A}"/>
              </a:ext>
            </a:extLst>
          </p:cNvPr>
          <p:cNvSpPr txBox="1">
            <a:spLocks/>
          </p:cNvSpPr>
          <p:nvPr/>
        </p:nvSpPr>
        <p:spPr>
          <a:xfrm>
            <a:off x="0" y="64928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dirty="0" smtClean="0"/>
              <a:t>01/07/2022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2713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379" y="5231133"/>
            <a:ext cx="3475242" cy="1368740"/>
          </a:xfrm>
          <a:prstGeom prst="rect">
            <a:avLst/>
          </a:prstGeom>
        </p:spPr>
      </p:pic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9105" y="1397924"/>
            <a:ext cx="8225790" cy="38446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200" b="1" dirty="0"/>
              <a:t>2</a:t>
            </a:r>
            <a:r>
              <a:rPr lang="fr-FR" sz="3200" b="1" dirty="0" smtClean="0"/>
              <a:t>/ La formation 1.3 est destinées aux : </a:t>
            </a:r>
          </a:p>
          <a:p>
            <a:pPr lvl="0"/>
            <a:r>
              <a:rPr lang="fr-FR" dirty="0"/>
              <a:t>Employés des intervenants </a:t>
            </a:r>
            <a:endParaRPr lang="fr-FR" dirty="0"/>
          </a:p>
          <a:p>
            <a:pPr lvl="0"/>
            <a:r>
              <a:rPr lang="fr-FR" dirty="0" smtClean="0"/>
              <a:t>Conducteurs </a:t>
            </a:r>
            <a:r>
              <a:rPr lang="fr-FR" dirty="0"/>
              <a:t>: transportant </a:t>
            </a:r>
            <a:r>
              <a:rPr lang="fr-FR" dirty="0"/>
              <a:t>sous les seuils précisés au </a:t>
            </a:r>
            <a:r>
              <a:rPr lang="fr-FR" dirty="0"/>
              <a:t>1.1.3.6, de </a:t>
            </a:r>
            <a:r>
              <a:rPr lang="fr-FR" dirty="0"/>
              <a:t>quantités </a:t>
            </a:r>
            <a:r>
              <a:rPr lang="fr-FR" dirty="0"/>
              <a:t>limitées, de </a:t>
            </a:r>
            <a:r>
              <a:rPr lang="fr-FR" dirty="0"/>
              <a:t>quantités exceptées </a:t>
            </a:r>
            <a:r>
              <a:rPr lang="fr-FR" dirty="0"/>
              <a:t> </a:t>
            </a:r>
          </a:p>
          <a:p>
            <a:pPr lvl="0"/>
            <a:r>
              <a:rPr lang="fr-FR" dirty="0" smtClean="0"/>
              <a:t>Directrices/</a:t>
            </a:r>
            <a:r>
              <a:rPr lang="fr-FR" dirty="0" err="1" smtClean="0"/>
              <a:t>eurs</a:t>
            </a:r>
            <a:r>
              <a:rPr lang="fr-FR" dirty="0" smtClean="0"/>
              <a:t> d’entreprise</a:t>
            </a:r>
            <a:endParaRPr lang="fr-FR" dirty="0"/>
          </a:p>
          <a:p>
            <a:pPr lvl="0"/>
            <a:r>
              <a:rPr lang="fr-FR" dirty="0" smtClean="0"/>
              <a:t>Membres </a:t>
            </a:r>
            <a:r>
              <a:rPr lang="fr-FR" dirty="0"/>
              <a:t>d’équipage autre que le conducteur  </a:t>
            </a:r>
          </a:p>
          <a:p>
            <a:pPr lvl="0"/>
            <a:r>
              <a:rPr lang="fr-FR" dirty="0" smtClean="0"/>
              <a:t>Destinataires </a:t>
            </a:r>
            <a:endParaRPr lang="fr-FR" dirty="0"/>
          </a:p>
          <a:p>
            <a:pPr lvl="0"/>
            <a:r>
              <a:rPr lang="fr-FR" dirty="0" smtClean="0"/>
              <a:t>Commissionnaires </a:t>
            </a:r>
            <a:r>
              <a:rPr lang="fr-FR" dirty="0"/>
              <a:t>de transport </a:t>
            </a:r>
            <a:r>
              <a:rPr lang="fr-FR" dirty="0"/>
              <a:t>et </a:t>
            </a:r>
            <a:r>
              <a:rPr lang="fr-FR" dirty="0" smtClean="0"/>
              <a:t>aux dispatcheurs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043C29F5-7112-43CB-8234-F03035F5E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6492875"/>
            <a:ext cx="3086100" cy="365125"/>
          </a:xfrm>
        </p:spPr>
        <p:txBody>
          <a:bodyPr/>
          <a:lstStyle/>
          <a:p>
            <a:pPr algn="r"/>
            <a:r>
              <a:rPr lang="fr-FR" dirty="0" smtClean="0"/>
              <a:t>AG ACSTMD 2022 </a:t>
            </a:r>
            <a:endParaRPr lang="fr-FR" dirty="0"/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043C29F5-7112-43CB-8234-F03035F5E65A}"/>
              </a:ext>
            </a:extLst>
          </p:cNvPr>
          <p:cNvSpPr txBox="1">
            <a:spLocks/>
          </p:cNvSpPr>
          <p:nvPr/>
        </p:nvSpPr>
        <p:spPr>
          <a:xfrm>
            <a:off x="0" y="64928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dirty="0" smtClean="0"/>
              <a:t>01/07/2022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6698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9105" y="1397924"/>
            <a:ext cx="8225790" cy="52241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200" b="1" dirty="0"/>
              <a:t>3</a:t>
            </a:r>
            <a:r>
              <a:rPr lang="fr-FR" sz="3200" b="1" dirty="0" smtClean="0"/>
              <a:t>/ On peut animer la formation 1.3 :</a:t>
            </a:r>
            <a:endParaRPr lang="fr-FR" dirty="0"/>
          </a:p>
          <a:p>
            <a:pPr lvl="0"/>
            <a:r>
              <a:rPr lang="fr-FR" dirty="0"/>
              <a:t>En présentielle (en salle)</a:t>
            </a:r>
          </a:p>
          <a:p>
            <a:pPr lvl="0"/>
            <a:r>
              <a:rPr lang="fr-FR" dirty="0"/>
              <a:t>À distance synchrone (classe virtuelle) et asynchrone (classe virtuelle enregistrée)</a:t>
            </a:r>
          </a:p>
          <a:p>
            <a:pPr lvl="0"/>
            <a:r>
              <a:rPr lang="fr-FR" dirty="0"/>
              <a:t>En apprentissage mixte (</a:t>
            </a:r>
            <a:r>
              <a:rPr lang="fr-FR" dirty="0" err="1"/>
              <a:t>blended</a:t>
            </a:r>
            <a:r>
              <a:rPr lang="fr-FR" dirty="0"/>
              <a:t> </a:t>
            </a:r>
            <a:r>
              <a:rPr lang="fr-FR" dirty="0" err="1"/>
              <a:t>learning</a:t>
            </a:r>
            <a:r>
              <a:rPr lang="fr-FR" dirty="0"/>
              <a:t> : mélange de parcours numérique et de réunions en présentielle) </a:t>
            </a:r>
          </a:p>
          <a:p>
            <a:pPr lvl="0"/>
            <a:r>
              <a:rPr lang="fr-FR" dirty="0"/>
              <a:t>E-learning seul </a:t>
            </a:r>
          </a:p>
          <a:p>
            <a:pPr lvl="0"/>
            <a:r>
              <a:rPr lang="fr-FR" dirty="0"/>
              <a:t>En jeu de </a:t>
            </a:r>
            <a:r>
              <a:rPr lang="fr-FR" dirty="0" smtClean="0"/>
              <a:t>rôles …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043C29F5-7112-43CB-8234-F03035F5E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6492875"/>
            <a:ext cx="3086100" cy="365125"/>
          </a:xfrm>
        </p:spPr>
        <p:txBody>
          <a:bodyPr/>
          <a:lstStyle/>
          <a:p>
            <a:pPr algn="r"/>
            <a:r>
              <a:rPr lang="fr-FR" dirty="0" smtClean="0"/>
              <a:t>AG ACSTMD 2022 </a:t>
            </a:r>
            <a:endParaRPr lang="fr-FR" dirty="0"/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043C29F5-7112-43CB-8234-F03035F5E65A}"/>
              </a:ext>
            </a:extLst>
          </p:cNvPr>
          <p:cNvSpPr txBox="1">
            <a:spLocks/>
          </p:cNvSpPr>
          <p:nvPr/>
        </p:nvSpPr>
        <p:spPr>
          <a:xfrm>
            <a:off x="0" y="64928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dirty="0" smtClean="0"/>
              <a:t>01/07/2022</a:t>
            </a:r>
            <a:endParaRPr lang="fr-FR" dirty="0"/>
          </a:p>
        </p:txBody>
      </p:sp>
      <p:pic>
        <p:nvPicPr>
          <p:cNvPr id="4098" name="Picture 2" descr="Adultes en formation UE15 &amp; UE 24 (FdF) - UNIV PERSO-Philippe CLAUZ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156" y="4483911"/>
            <a:ext cx="3509296" cy="1958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9093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Accueil - Belformat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51" r="13776"/>
          <a:stretch/>
        </p:blipFill>
        <p:spPr bwMode="auto">
          <a:xfrm>
            <a:off x="7197212" y="4819342"/>
            <a:ext cx="1784555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9105" y="1397924"/>
            <a:ext cx="8225790" cy="52241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200" b="1" dirty="0"/>
              <a:t>4</a:t>
            </a:r>
            <a:r>
              <a:rPr lang="fr-FR" sz="3200" b="1" dirty="0"/>
              <a:t>/ On </a:t>
            </a:r>
            <a:r>
              <a:rPr lang="fr-FR" sz="3200" b="1" dirty="0" smtClean="0"/>
              <a:t>doit / peut </a:t>
            </a:r>
            <a:r>
              <a:rPr lang="fr-FR" sz="3200" b="1" dirty="0"/>
              <a:t>recycler </a:t>
            </a:r>
            <a:r>
              <a:rPr lang="fr-FR" sz="3200" b="1" dirty="0" smtClean="0"/>
              <a:t>la formation 1.3 : </a:t>
            </a:r>
          </a:p>
          <a:p>
            <a:pPr lvl="0"/>
            <a:r>
              <a:rPr lang="fr-FR" dirty="0" smtClean="0"/>
              <a:t>Le </a:t>
            </a:r>
            <a:r>
              <a:rPr lang="fr-FR" dirty="0"/>
              <a:t>chapitre 1.3.2.4 de l’ADR précise que la formation doit être complétée périodiquement par des cours de recyclage pour tenir compte des changements intervenus dans la réglementation</a:t>
            </a:r>
            <a:r>
              <a:rPr lang="fr-FR" dirty="0" smtClean="0"/>
              <a:t>.</a:t>
            </a:r>
          </a:p>
          <a:p>
            <a:pPr lvl="0"/>
            <a:endParaRPr lang="fr-FR" dirty="0" smtClean="0"/>
          </a:p>
          <a:p>
            <a:r>
              <a:rPr lang="fr-FR" dirty="0"/>
              <a:t>Une bonne pratique serait de se baser sur ce qui est appliqué aux conducteurs et aux CSTMD. </a:t>
            </a:r>
            <a:r>
              <a:rPr lang="fr-FR" dirty="0" smtClean="0"/>
              <a:t>Et plus </a:t>
            </a:r>
            <a:r>
              <a:rPr lang="fr-FR" dirty="0"/>
              <a:t>fréquemment si une mise à jour réglementaire </a:t>
            </a:r>
            <a:r>
              <a:rPr lang="fr-FR" sz="2800" dirty="0" smtClean="0"/>
              <a:t>ou </a:t>
            </a:r>
            <a:r>
              <a:rPr lang="fr-FR" sz="2800" dirty="0"/>
              <a:t>les évolutions </a:t>
            </a:r>
            <a:r>
              <a:rPr lang="fr-FR" sz="2800" dirty="0"/>
              <a:t>de l’entreprise </a:t>
            </a:r>
            <a:r>
              <a:rPr lang="fr-FR" sz="2800" dirty="0"/>
              <a:t>le nécessitent. </a:t>
            </a:r>
            <a:endParaRPr lang="fr-FR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043C29F5-7112-43CB-8234-F03035F5E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6492875"/>
            <a:ext cx="3086100" cy="365125"/>
          </a:xfrm>
        </p:spPr>
        <p:txBody>
          <a:bodyPr/>
          <a:lstStyle/>
          <a:p>
            <a:pPr algn="r"/>
            <a:r>
              <a:rPr lang="fr-FR" dirty="0" smtClean="0"/>
              <a:t>AG ACSTMD 2022 </a:t>
            </a:r>
            <a:endParaRPr lang="fr-FR" dirty="0"/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043C29F5-7112-43CB-8234-F03035F5E65A}"/>
              </a:ext>
            </a:extLst>
          </p:cNvPr>
          <p:cNvSpPr txBox="1">
            <a:spLocks/>
          </p:cNvSpPr>
          <p:nvPr/>
        </p:nvSpPr>
        <p:spPr>
          <a:xfrm>
            <a:off x="0" y="64928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dirty="0" smtClean="0"/>
              <a:t>01/07/2022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2750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9105" y="1397924"/>
            <a:ext cx="8225790" cy="52241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200" b="1" dirty="0"/>
              <a:t>5</a:t>
            </a:r>
            <a:r>
              <a:rPr lang="fr-FR" sz="3200" b="1" dirty="0" smtClean="0"/>
              <a:t>/ Qui peut animer la formation 1.3 : </a:t>
            </a:r>
            <a:endParaRPr lang="fr-FR" dirty="0"/>
          </a:p>
          <a:p>
            <a:pPr lvl="0"/>
            <a:r>
              <a:rPr lang="fr-FR" dirty="0"/>
              <a:t>Les conseillers sécurité TMD </a:t>
            </a:r>
          </a:p>
          <a:p>
            <a:pPr lvl="0"/>
            <a:r>
              <a:rPr lang="fr-FR" dirty="0"/>
              <a:t>U</a:t>
            </a:r>
            <a:r>
              <a:rPr lang="fr-FR" dirty="0" smtClean="0"/>
              <a:t>ne </a:t>
            </a:r>
            <a:r>
              <a:rPr lang="fr-FR" dirty="0"/>
              <a:t>personne désignée disposant du module de formation validé par le CSTMD </a:t>
            </a:r>
          </a:p>
          <a:p>
            <a:pPr lvl="0"/>
            <a:r>
              <a:rPr lang="fr-FR" dirty="0"/>
              <a:t>U</a:t>
            </a:r>
            <a:r>
              <a:rPr lang="fr-FR" dirty="0" smtClean="0"/>
              <a:t>n </a:t>
            </a:r>
            <a:r>
              <a:rPr lang="fr-FR" dirty="0"/>
              <a:t>organisme de formation externe certifié à la discrétion du CSTMD, qui délivrent des formations théoriques et pratiques adaptées aux missions spécifiques des </a:t>
            </a:r>
            <a:r>
              <a:rPr lang="fr-FR" dirty="0" smtClean="0"/>
              <a:t>employés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043C29F5-7112-43CB-8234-F03035F5E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6492875"/>
            <a:ext cx="3086100" cy="365125"/>
          </a:xfrm>
        </p:spPr>
        <p:txBody>
          <a:bodyPr/>
          <a:lstStyle/>
          <a:p>
            <a:pPr algn="r"/>
            <a:r>
              <a:rPr lang="fr-FR" dirty="0" smtClean="0"/>
              <a:t>AG ACSTMD 2022 </a:t>
            </a:r>
            <a:endParaRPr lang="fr-FR" dirty="0"/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043C29F5-7112-43CB-8234-F03035F5E65A}"/>
              </a:ext>
            </a:extLst>
          </p:cNvPr>
          <p:cNvSpPr txBox="1">
            <a:spLocks/>
          </p:cNvSpPr>
          <p:nvPr/>
        </p:nvSpPr>
        <p:spPr>
          <a:xfrm>
            <a:off x="0" y="64928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dirty="0" smtClean="0"/>
              <a:t>01/07/2022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t="24859"/>
          <a:stretch/>
        </p:blipFill>
        <p:spPr>
          <a:xfrm>
            <a:off x="5486400" y="4703040"/>
            <a:ext cx="3229897" cy="1817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949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9105" y="3038168"/>
            <a:ext cx="8225790" cy="78166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5400" b="1" dirty="0" smtClean="0"/>
              <a:t>Merci de votre attention !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D78D-6358-4363-AF3E-49FF409A6F1D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043C29F5-7112-43CB-8234-F03035F5E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6492875"/>
            <a:ext cx="3086100" cy="365125"/>
          </a:xfrm>
        </p:spPr>
        <p:txBody>
          <a:bodyPr/>
          <a:lstStyle/>
          <a:p>
            <a:pPr algn="r"/>
            <a:r>
              <a:rPr lang="fr-FR" dirty="0" smtClean="0"/>
              <a:t>AG ACSTMD 2022 </a:t>
            </a:r>
            <a:endParaRPr lang="fr-FR" dirty="0"/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043C29F5-7112-43CB-8234-F03035F5E65A}"/>
              </a:ext>
            </a:extLst>
          </p:cNvPr>
          <p:cNvSpPr txBox="1">
            <a:spLocks/>
          </p:cNvSpPr>
          <p:nvPr/>
        </p:nvSpPr>
        <p:spPr>
          <a:xfrm>
            <a:off x="0" y="64928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dirty="0" smtClean="0"/>
              <a:t>01/07/2022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4673161"/>
      </p:ext>
    </p:extLst>
  </p:cSld>
  <p:clrMapOvr>
    <a:masterClrMapping/>
  </p:clrMapOvr>
</p:sld>
</file>

<file path=ppt/theme/theme1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5406</TotalTime>
  <Words>355</Words>
  <Application>Microsoft Office PowerPoint</Application>
  <PresentationFormat>Affichage à l'écran (4:3)</PresentationFormat>
  <Paragraphs>65</Paragraphs>
  <Slides>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1_Conception personnalisée</vt:lpstr>
      <vt:lpstr>Thème Office</vt:lpstr>
      <vt:lpstr>7. Guide formation 1.3  ADR RID ADN et arrêté TMD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Louis-Stanislas FROIDURE</dc:creator>
  <cp:lastModifiedBy>BLONDELLE, David</cp:lastModifiedBy>
  <cp:revision>136</cp:revision>
  <cp:lastPrinted>2020-06-22T14:45:19Z</cp:lastPrinted>
  <dcterms:created xsi:type="dcterms:W3CDTF">2020-06-22T11:10:11Z</dcterms:created>
  <dcterms:modified xsi:type="dcterms:W3CDTF">2022-06-26T13:23:24Z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4593b6e-8994-43c5-a486-e951b5f02cec_Enabled">
    <vt:lpwstr>true</vt:lpwstr>
  </property>
  <property fmtid="{D5CDD505-2E9C-101B-9397-08002B2CF9AE}" pid="3" name="MSIP_Label_a4593b6e-8994-43c5-a486-e951b5f02cec_SetDate">
    <vt:lpwstr>2021-06-18T21:17:10Z</vt:lpwstr>
  </property>
  <property fmtid="{D5CDD505-2E9C-101B-9397-08002B2CF9AE}" pid="4" name="MSIP_Label_a4593b6e-8994-43c5-a486-e951b5f02cec_Method">
    <vt:lpwstr>Privileged</vt:lpwstr>
  </property>
  <property fmtid="{D5CDD505-2E9C-101B-9397-08002B2CF9AE}" pid="5" name="MSIP_Label_a4593b6e-8994-43c5-a486-e951b5f02cec_Name">
    <vt:lpwstr>a4593b6e-8994-43c5-a486-e951b5f02cec</vt:lpwstr>
  </property>
  <property fmtid="{D5CDD505-2E9C-101B-9397-08002B2CF9AE}" pid="6" name="MSIP_Label_a4593b6e-8994-43c5-a486-e951b5f02cec_SiteId">
    <vt:lpwstr>329e91b0-e21f-48fb-a071-456717ecc28e</vt:lpwstr>
  </property>
  <property fmtid="{D5CDD505-2E9C-101B-9397-08002B2CF9AE}" pid="7" name="MSIP_Label_a4593b6e-8994-43c5-a486-e951b5f02cec_ActionId">
    <vt:lpwstr>0a5d9158-a4a0-4a53-b075-fd3358ac2849</vt:lpwstr>
  </property>
  <property fmtid="{D5CDD505-2E9C-101B-9397-08002B2CF9AE}" pid="8" name="MSIP_Label_a4593b6e-8994-43c5-a486-e951b5f02cec_ContentBits">
    <vt:lpwstr>0</vt:lpwstr>
  </property>
</Properties>
</file>